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14"/>
  </p:notesMasterIdLst>
  <p:sldIdLst>
    <p:sldId id="256" r:id="rId2"/>
    <p:sldId id="265" r:id="rId3"/>
    <p:sldId id="257" r:id="rId4"/>
    <p:sldId id="262" r:id="rId5"/>
    <p:sldId id="266" r:id="rId6"/>
    <p:sldId id="267" r:id="rId7"/>
    <p:sldId id="274" r:id="rId8"/>
    <p:sldId id="270" r:id="rId9"/>
    <p:sldId id="268" r:id="rId10"/>
    <p:sldId id="273" r:id="rId11"/>
    <p:sldId id="271" r:id="rId12"/>
    <p:sldId id="272" r:id="rId13"/>
  </p:sldIdLst>
  <p:sldSz cx="12192000" cy="6858000"/>
  <p:notesSz cx="6858000" cy="9144000"/>
  <p:custDataLst>
    <p:tags r:id="rId1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4F85B-0034-41EC-BB21-AB9C6A418D99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9592A-60AE-4620-BFA7-04B4E7CD58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77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F9592A-60AE-4620-BFA7-04B4E7CD585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59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0B54-200F-470E-8BC8-D1A30C03918E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9944120-0D95-4086-AAF8-907144F92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18170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0B54-200F-470E-8BC8-D1A30C03918E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9944120-0D95-4086-AAF8-907144F92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94275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0B54-200F-470E-8BC8-D1A30C03918E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9944120-0D95-4086-AAF8-907144F9210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686041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0B54-200F-470E-8BC8-D1A30C03918E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944120-0D95-4086-AAF8-907144F92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004124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0B54-200F-470E-8BC8-D1A30C03918E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944120-0D95-4086-AAF8-907144F9210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318274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0B54-200F-470E-8BC8-D1A30C03918E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944120-0D95-4086-AAF8-907144F92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34276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0B54-200F-470E-8BC8-D1A30C03918E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4120-0D95-4086-AAF8-907144F92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028126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0B54-200F-470E-8BC8-D1A30C03918E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4120-0D95-4086-AAF8-907144F92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16429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0B54-200F-470E-8BC8-D1A30C03918E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4120-0D95-4086-AAF8-907144F92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28984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0B54-200F-470E-8BC8-D1A30C03918E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9944120-0D95-4086-AAF8-907144F92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38361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0B54-200F-470E-8BC8-D1A30C03918E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9944120-0D95-4086-AAF8-907144F92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1720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0B54-200F-470E-8BC8-D1A30C03918E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9944120-0D95-4086-AAF8-907144F92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65170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0B54-200F-470E-8BC8-D1A30C03918E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4120-0D95-4086-AAF8-907144F92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79091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0B54-200F-470E-8BC8-D1A30C03918E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4120-0D95-4086-AAF8-907144F92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76203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0B54-200F-470E-8BC8-D1A30C03918E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4120-0D95-4086-AAF8-907144F92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31437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0B54-200F-470E-8BC8-D1A30C03918E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944120-0D95-4086-AAF8-907144F92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21894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3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6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2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8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0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00B54-200F-470E-8BC8-D1A30C03918E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9944120-0D95-4086-AAF8-907144F92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275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transition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3174" y="2276315"/>
            <a:ext cx="9750531" cy="2978707"/>
          </a:xfrm>
        </p:spPr>
        <p:txBody>
          <a:bodyPr>
            <a:normAutofit fontScale="90000"/>
          </a:bodyPr>
          <a:lstStyle/>
          <a:p>
            <a:pPr algn="ctr"/>
            <a:r>
              <a:rPr lang="ru-RU"/>
              <a:t>Социально-психологическое тестирование на предмет раннего выявления незаконного потребления наркотических средств и психотропных веществ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534B15-18E4-9346-996C-A7349F980C85}"/>
              </a:ext>
            </a:extLst>
          </p:cNvPr>
          <p:cNvSpPr txBox="1"/>
          <p:nvPr/>
        </p:nvSpPr>
        <p:spPr>
          <a:xfrm>
            <a:off x="6308439" y="5550195"/>
            <a:ext cx="5270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/>
              <a:t>Социальный педагог </a:t>
            </a:r>
            <a:r>
              <a:rPr lang="ru-RU" i="1" dirty="0" smtClean="0"/>
              <a:t>МБОУ СОШ №17</a:t>
            </a:r>
            <a:endParaRPr lang="ru-RU" i="1" dirty="0"/>
          </a:p>
          <a:p>
            <a:r>
              <a:rPr lang="ru-RU" i="1" smtClean="0"/>
              <a:t>Гамулько И.М.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47792176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rcRect l="9867" t="15721" r="27446" b="8657"/>
          <a:stretch>
            <a:fillRect/>
          </a:stretch>
        </p:blipFill>
        <p:spPr>
          <a:xfrm>
            <a:off x="2679786" y="478465"/>
            <a:ext cx="7819308" cy="5895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53295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rcRect l="9742" t="15522" r="27323" b="8657"/>
          <a:stretch>
            <a:fillRect/>
          </a:stretch>
        </p:blipFill>
        <p:spPr>
          <a:xfrm>
            <a:off x="2567346" y="393405"/>
            <a:ext cx="8268976" cy="6226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57910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rcRect l="9992" t="15920" r="27446" b="9055"/>
          <a:stretch>
            <a:fillRect/>
          </a:stretch>
        </p:blipFill>
        <p:spPr>
          <a:xfrm>
            <a:off x="2535661" y="425301"/>
            <a:ext cx="8065315" cy="604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98424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1033" y="1386051"/>
            <a:ext cx="930536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/>
              <a:t>Мероприятия по раннему выявлению незаконного потребления НС и ПВ </a:t>
            </a:r>
            <a:r>
              <a:rPr lang="ru-RU" sz="2000"/>
              <a:t>проводятся во всех образовательных организациях и включают: </a:t>
            </a:r>
          </a:p>
          <a:p>
            <a:pPr algn="just"/>
            <a:endParaRPr lang="ru-RU" sz="2000"/>
          </a:p>
          <a:p>
            <a:pPr marL="285750" indent="-285750" algn="just">
              <a:buFontTx/>
              <a:buChar char="-"/>
            </a:pPr>
            <a:r>
              <a:rPr lang="ru-RU" sz="2000" u="sng"/>
              <a:t>социально-психологическое тестирование </a:t>
            </a:r>
            <a:r>
              <a:rPr lang="ru-RU" sz="2000"/>
              <a:t>(дети с 13 до 14 лет с письменного согласия родителей (законных представителей), дети с 15 лет с собственного письменного согласия); </a:t>
            </a:r>
          </a:p>
          <a:p>
            <a:pPr marL="285750" indent="-285750" algn="just">
              <a:buFontTx/>
              <a:buChar char="-"/>
            </a:pPr>
            <a:endParaRPr lang="ru-RU" sz="2000"/>
          </a:p>
          <a:p>
            <a:pPr marL="285750" indent="-285750" algn="just">
              <a:buFontTx/>
              <a:buChar char="-"/>
            </a:pPr>
            <a:r>
              <a:rPr lang="ru-RU" sz="2000" u="sng"/>
              <a:t>профилактический медицинский осмотр </a:t>
            </a:r>
            <a:r>
              <a:rPr lang="ru-RU" sz="2000"/>
              <a:t>(проводится на </a:t>
            </a:r>
            <a:r>
              <a:rPr lang="ru-RU" sz="2000" i="1"/>
              <a:t>добровольной основе </a:t>
            </a:r>
            <a:r>
              <a:rPr lang="ru-RU" sz="2000"/>
              <a:t>с письменного согласия родителей (законных представителей), подписанного в </a:t>
            </a:r>
            <a:r>
              <a:rPr lang="ru-RU" sz="2000" i="1"/>
              <a:t>наркологическом кабинете района, </a:t>
            </a:r>
            <a:r>
              <a:rPr lang="ru-RU" sz="2000"/>
              <a:t>при выявлении у ребенка психологических «факторов риска»).</a:t>
            </a:r>
          </a:p>
          <a:p>
            <a:pPr algn="just"/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148059376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33015" y="1398155"/>
            <a:ext cx="100447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/>
              <a:t>Социально-психологическое тестирование </a:t>
            </a:r>
            <a:r>
              <a:rPr lang="ru-RU" sz="2000"/>
              <a:t>– это </a:t>
            </a:r>
            <a:r>
              <a:rPr lang="ru-RU" sz="2000" u="sng"/>
              <a:t>психодиагностическое обследование</a:t>
            </a:r>
            <a:r>
              <a:rPr lang="ru-RU" sz="2000"/>
              <a:t>, позволяющее выявить исключительно </a:t>
            </a:r>
            <a:r>
              <a:rPr lang="ru-RU" sz="2000" u="sng"/>
              <a:t>психологические «факторы риска» </a:t>
            </a:r>
            <a:r>
              <a:rPr lang="ru-RU" sz="2000"/>
              <a:t>возможного вовлечения в зависимое поведение, связанные с дефицитом ресурсов психологической «устойчивости» личности. </a:t>
            </a:r>
          </a:p>
          <a:p>
            <a:pPr algn="just"/>
            <a:endParaRPr lang="ru-RU" sz="2000"/>
          </a:p>
          <a:p>
            <a:pPr algn="just"/>
            <a:r>
              <a:rPr lang="ru-RU" sz="2000"/>
              <a:t>Данное тестирование </a:t>
            </a:r>
            <a:r>
              <a:rPr lang="ru-RU" sz="2000" i="1" u="sng"/>
              <a:t>не выявляет факта незаконного потребления НС и ПВ  </a:t>
            </a:r>
            <a:r>
              <a:rPr lang="ru-RU" sz="2000"/>
              <a:t>(наркотических средств и психотропных веществ).</a:t>
            </a:r>
            <a:r>
              <a:rPr lang="ru-RU" sz="2000" i="1" u="sng"/>
              <a:t> </a:t>
            </a:r>
          </a:p>
          <a:p>
            <a:pPr algn="just"/>
            <a:endParaRPr lang="ru-RU" sz="2000" i="1" u="sng"/>
          </a:p>
          <a:p>
            <a:pPr algn="just"/>
            <a:r>
              <a:rPr lang="ru-RU" sz="2000"/>
              <a:t>Тестирование проводится в отношении обучающихся, достигших возраста </a:t>
            </a:r>
            <a:r>
              <a:rPr lang="ru-RU" sz="2000" i="1" u="sng"/>
              <a:t>тринадцати лет</a:t>
            </a:r>
            <a:r>
              <a:rPr lang="ru-RU" sz="2000"/>
              <a:t>, начиная с 7 класса обучения в общеобразовательной организации.</a:t>
            </a:r>
          </a:p>
          <a:p>
            <a:endParaRPr lang="ru-RU" sz="2000"/>
          </a:p>
          <a:p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158408005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5568" y="522628"/>
            <a:ext cx="10222575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/>
              <a:t>Организация и проведение СПТ и профилактических медицинских осмотров обучающихся регламентируются следующими нормативными правовыми актами:</a:t>
            </a:r>
          </a:p>
          <a:p>
            <a:pPr algn="just"/>
            <a:endParaRPr lang="ru-RU" sz="2000" b="1"/>
          </a:p>
          <a:p>
            <a:pPr algn="just"/>
            <a:endParaRPr lang="ru-RU" sz="2000"/>
          </a:p>
          <a:p>
            <a:pPr marL="285750" indent="-285750" algn="just">
              <a:buFontTx/>
              <a:buChar char="-"/>
            </a:pPr>
            <a:r>
              <a:rPr lang="ru-RU" sz="2000"/>
              <a:t>приказом Минпросвещения России от 20 февраля 2020 г. № 59 «Об утверждении Порядка проведения социально-психологического тестирования лиц, обучающихся в общеобразовательных организациях и профессиональных образовательных организациях»;</a:t>
            </a:r>
          </a:p>
          <a:p>
            <a:pPr marL="285750" indent="-285750" algn="just">
              <a:buFontTx/>
              <a:buChar char="-"/>
            </a:pPr>
            <a:endParaRPr lang="ru-RU" sz="2000"/>
          </a:p>
          <a:p>
            <a:pPr marL="285750" indent="-285750" algn="just">
              <a:buFontTx/>
              <a:buChar char="-"/>
            </a:pPr>
            <a:r>
              <a:rPr lang="ru-RU" sz="2000"/>
              <a:t>приказом Минздрава России от 6 октября 2014 г. № 581н «О Порядке проведения профилактических медицинских осмотров обучающихся в общеобразовательных организациях и профессиональных образовательных организациях, а также образовательных организациях высшего образования в целях раннего выявления незаконного потребления наркотических средств и психотропных веществ».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75864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7606" y="331962"/>
            <a:ext cx="1050877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/>
              <a:t>Основные принципы проведения социально-психологического тестирования:</a:t>
            </a:r>
          </a:p>
          <a:p>
            <a:pPr algn="just"/>
            <a:endParaRPr lang="ru-RU" sz="2000" b="1"/>
          </a:p>
          <a:p>
            <a:pPr marL="285750" indent="-285750" algn="just">
              <a:buFontTx/>
              <a:buChar char="-"/>
            </a:pPr>
            <a:r>
              <a:rPr lang="ru-RU" sz="2000" u="sng"/>
              <a:t>принципа добровольности: </a:t>
            </a:r>
            <a:r>
              <a:rPr lang="ru-RU" sz="2000"/>
              <a:t>обучающиеся от 15 лет самостоятельно, от 13 до 15 лет их родители (законные представители) дают информированное добровольное согласие на прохождение социально-психологического тестирования; </a:t>
            </a:r>
          </a:p>
          <a:p>
            <a:pPr marL="285750" indent="-285750" algn="just">
              <a:buFontTx/>
              <a:buChar char="-"/>
            </a:pPr>
            <a:endParaRPr lang="ru-RU" sz="2000"/>
          </a:p>
          <a:p>
            <a:pPr marL="285750" indent="-285750" algn="just">
              <a:buFontTx/>
              <a:buChar char="-"/>
            </a:pPr>
            <a:r>
              <a:rPr lang="ru-RU" sz="2000" u="sng"/>
              <a:t>принципа конфиденциальности:</a:t>
            </a:r>
            <a:r>
              <a:rPr lang="ru-RU" sz="2000"/>
              <a:t> каждому обучающемуся, принимающему участие в тестировании, присваивается индивидуальный код участника, который делает невозможным персонификацию данных. Результаты социально-психологического тестирования сообщаются только лично обучающемуся, прошедшему тестирование, или родителям (законным представителям), при условии его несовершеннолетия; </a:t>
            </a:r>
          </a:p>
          <a:p>
            <a:pPr marL="285750" indent="-285750" algn="just">
              <a:buFontTx/>
              <a:buChar char="-"/>
            </a:pPr>
            <a:endParaRPr lang="ru-RU" sz="2000"/>
          </a:p>
          <a:p>
            <a:pPr marL="285750" indent="-285750" algn="just">
              <a:buFontTx/>
              <a:buChar char="-"/>
            </a:pPr>
            <a:r>
              <a:rPr lang="ru-RU" sz="2000" u="sng"/>
              <a:t>принципа ненаказуемости: </a:t>
            </a:r>
            <a:r>
              <a:rPr lang="ru-RU" sz="2000"/>
              <a:t>результаты социально-психологического тестирования не являются основанием для применения мер дисциплинарного наказания; </a:t>
            </a:r>
          </a:p>
          <a:p>
            <a:pPr marL="285750" indent="-285750" algn="just">
              <a:buFontTx/>
              <a:buChar char="-"/>
            </a:pPr>
            <a:endParaRPr lang="ru-RU" sz="2000"/>
          </a:p>
          <a:p>
            <a:pPr marL="285750" indent="-285750" algn="just">
              <a:buFontTx/>
              <a:buChar char="-"/>
            </a:pPr>
            <a:r>
              <a:rPr lang="ru-RU" sz="2000" u="sng"/>
              <a:t>принципа помощи: </a:t>
            </a:r>
            <a:r>
              <a:rPr lang="ru-RU" sz="2000"/>
              <a:t>по результатам тестирования можно обратиться за помощью к психологу.</a:t>
            </a:r>
          </a:p>
        </p:txBody>
      </p:sp>
    </p:spTree>
    <p:extLst>
      <p:ext uri="{BB962C8B-B14F-4D97-AF65-F5344CB8AC3E}">
        <p14:creationId xmlns:p14="http://schemas.microsoft.com/office/powerpoint/2010/main" val="190593914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6773" y="205118"/>
            <a:ext cx="989382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/>
              <a:t>Результаты социально-психологического тестирования: </a:t>
            </a:r>
          </a:p>
          <a:p>
            <a:pPr algn="just"/>
            <a:endParaRPr lang="ru-RU" sz="2000" b="1"/>
          </a:p>
          <a:p>
            <a:pPr marL="285750" indent="-285750" algn="just">
              <a:buFontTx/>
              <a:buChar char="-"/>
            </a:pPr>
            <a:r>
              <a:rPr lang="ru-RU" sz="2000"/>
              <a:t>не являются достаточным основанием для постановки тестируемого на какой-либо вид учета (внутришкольный, наркологический учет или постановки иного диагноза); </a:t>
            </a:r>
          </a:p>
          <a:p>
            <a:pPr marL="285750" indent="-285750" algn="just">
              <a:buFontTx/>
              <a:buChar char="-"/>
            </a:pPr>
            <a:endParaRPr lang="ru-RU" sz="2000"/>
          </a:p>
          <a:p>
            <a:pPr marL="285750" indent="-285750" algn="just">
              <a:buFontTx/>
              <a:buChar char="-"/>
            </a:pPr>
            <a:r>
              <a:rPr lang="ru-RU" sz="2000"/>
              <a:t>могут лишь мотивировать тестируемого обратиться за консультацией к психологу, а также воспользоваться предложениями по участию в программах или мероприятиях, направленных на развитие профилактической компетентности, навыков личностно-доверительного общения, качеств личности, обеспечивающих оптимальную социально-психологическую адаптацию; </a:t>
            </a:r>
          </a:p>
          <a:p>
            <a:pPr marL="285750" indent="-285750" algn="just">
              <a:buFontTx/>
              <a:buChar char="-"/>
            </a:pPr>
            <a:endParaRPr lang="ru-RU" sz="2000"/>
          </a:p>
          <a:p>
            <a:pPr marL="285750" indent="-285750" algn="just">
              <a:buFontTx/>
              <a:buChar char="-"/>
            </a:pPr>
            <a:r>
              <a:rPr lang="ru-RU" sz="2000"/>
              <a:t>позволяют тестируемому получить информацию о самом себе, содействуя развитию у него навыков рефлексии, позволяющей адекватно оценивать свои возможности; </a:t>
            </a:r>
          </a:p>
          <a:p>
            <a:pPr marL="285750" indent="-285750" algn="just">
              <a:buFontTx/>
              <a:buChar char="-"/>
            </a:pPr>
            <a:endParaRPr lang="ru-RU" sz="2000"/>
          </a:p>
          <a:p>
            <a:pPr marL="285750" indent="-285750" algn="just">
              <a:buFontTx/>
              <a:buChar char="-"/>
            </a:pPr>
            <a:r>
              <a:rPr lang="ru-RU" sz="2000"/>
              <a:t>обобщенные (не персональные) результаты социально-психологического тестирования позволяют организовать эффективные психопрофилактические мероприятия на уровне муниципальных образований и каждой конкретной школы.</a:t>
            </a:r>
          </a:p>
        </p:txBody>
      </p:sp>
    </p:spTree>
    <p:extLst>
      <p:ext uri="{BB962C8B-B14F-4D97-AF65-F5344CB8AC3E}">
        <p14:creationId xmlns:p14="http://schemas.microsoft.com/office/powerpoint/2010/main" val="371345746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92574" y="1760562"/>
            <a:ext cx="94578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/>
              <a:t>Порядок проведения профилактических медицинских осмотров детей, у которых были выявлены психологические «факторы риска»</a:t>
            </a:r>
          </a:p>
        </p:txBody>
      </p:sp>
    </p:spTree>
    <p:extLst>
      <p:ext uri="{BB962C8B-B14F-4D97-AF65-F5344CB8AC3E}">
        <p14:creationId xmlns:p14="http://schemas.microsoft.com/office/powerpoint/2010/main" val="179654234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rcRect l="9991" t="15920" r="27696" b="9254"/>
          <a:stretch>
            <a:fillRect/>
          </a:stretch>
        </p:blipFill>
        <p:spPr>
          <a:xfrm>
            <a:off x="2360427" y="283541"/>
            <a:ext cx="8453995" cy="6344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94146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rcRect l="9495" t="15919" r="26949" b="8856"/>
          <a:stretch>
            <a:fillRect/>
          </a:stretch>
        </p:blipFill>
        <p:spPr>
          <a:xfrm>
            <a:off x="2574218" y="446566"/>
            <a:ext cx="8369857" cy="619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41394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Arial"/>
        <a:cs typeface="Arial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Arial"/>
        <a:cs typeface="Arial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102</TotalTime>
  <Words>484</Words>
  <Application>Microsoft Office PowerPoint</Application>
  <PresentationFormat>Широкоэкранный</PresentationFormat>
  <Paragraphs>39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Легкий дым</vt:lpstr>
      <vt:lpstr>Социально-психологическое тестирование на предмет раннего выявления незаконного потребления наркотических средств и психотропных веществ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Игнашина</dc:creator>
  <cp:lastModifiedBy>Сергей</cp:lastModifiedBy>
  <cp:revision>15</cp:revision>
  <dcterms:created xsi:type="dcterms:W3CDTF">2020-09-15T05:24:35Z</dcterms:created>
  <dcterms:modified xsi:type="dcterms:W3CDTF">2024-08-06T15:45:31Z</dcterms:modified>
</cp:coreProperties>
</file>